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2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E92A96-816A-4017-AFF9-27CEAE47D554}" type="doc">
      <dgm:prSet loTypeId="urn:microsoft.com/office/officeart/2005/8/layout/architecture+Icon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09B03297-9CBD-4589-9948-191B9CA79832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орієнтація на потреби професійної діяльності педагога</a:t>
          </a:r>
          <a:endParaRPr lang="uk-UA" sz="2400" dirty="0">
            <a:solidFill>
              <a:schemeClr val="tx1"/>
            </a:solidFill>
          </a:endParaRPr>
        </a:p>
      </dgm:t>
    </dgm:pt>
    <dgm:pt modelId="{DBA688BF-D917-4916-A09A-E83CB4123305}" type="parTrans" cxnId="{7F818F5E-4405-4886-BB09-188D6C5BF8EB}">
      <dgm:prSet/>
      <dgm:spPr/>
      <dgm:t>
        <a:bodyPr/>
        <a:lstStyle/>
        <a:p>
          <a:endParaRPr lang="uk-UA"/>
        </a:p>
      </dgm:t>
    </dgm:pt>
    <dgm:pt modelId="{976D3F89-18F4-460F-A600-C9B6B3015799}" type="sibTrans" cxnId="{7F818F5E-4405-4886-BB09-188D6C5BF8EB}">
      <dgm:prSet/>
      <dgm:spPr/>
      <dgm:t>
        <a:bodyPr/>
        <a:lstStyle/>
        <a:p>
          <a:endParaRPr lang="uk-UA"/>
        </a:p>
      </dgm:t>
    </dgm:pt>
    <dgm:pt modelId="{DA46FA2E-9598-4626-B987-20982F16D742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доступність і відкритість будь-якої форми дистанційного підвищення кваліфікації </a:t>
          </a:r>
          <a:endParaRPr lang="uk-UA" sz="2400" dirty="0">
            <a:solidFill>
              <a:schemeClr val="tx1"/>
            </a:solidFill>
          </a:endParaRPr>
        </a:p>
      </dgm:t>
    </dgm:pt>
    <dgm:pt modelId="{15AD773F-4301-4E20-96B2-C146AE2B68B9}" type="parTrans" cxnId="{091F204A-4470-4D96-9F10-BC69BB8D7387}">
      <dgm:prSet/>
      <dgm:spPr/>
      <dgm:t>
        <a:bodyPr/>
        <a:lstStyle/>
        <a:p>
          <a:endParaRPr lang="uk-UA"/>
        </a:p>
      </dgm:t>
    </dgm:pt>
    <dgm:pt modelId="{95B097AE-F4B7-4B4A-A9FC-F62CF20E3656}" type="sibTrans" cxnId="{091F204A-4470-4D96-9F10-BC69BB8D7387}">
      <dgm:prSet/>
      <dgm:spPr/>
      <dgm:t>
        <a:bodyPr/>
        <a:lstStyle/>
        <a:p>
          <a:endParaRPr lang="uk-UA"/>
        </a:p>
      </dgm:t>
    </dgm:pt>
    <dgm:pt modelId="{1C6EA851-4599-490D-8E86-FB27646A7721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  <a:lumOff val="50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широке використання ІКТ на будь-якому етапі професійної діяльності педагогічних працівників.</a:t>
          </a:r>
          <a:endParaRPr lang="uk-UA" sz="2000" dirty="0">
            <a:solidFill>
              <a:schemeClr val="tx1"/>
            </a:solidFill>
          </a:endParaRPr>
        </a:p>
      </dgm:t>
    </dgm:pt>
    <dgm:pt modelId="{3E3D912D-BE93-4B91-8903-BC918F79B7D5}" type="parTrans" cxnId="{3FE32DAF-4211-46AA-9FCE-95D498955DB5}">
      <dgm:prSet/>
      <dgm:spPr/>
      <dgm:t>
        <a:bodyPr/>
        <a:lstStyle/>
        <a:p>
          <a:endParaRPr lang="uk-UA"/>
        </a:p>
      </dgm:t>
    </dgm:pt>
    <dgm:pt modelId="{114F33BA-E850-48DB-9B1F-547A804C2ECC}" type="sibTrans" cxnId="{3FE32DAF-4211-46AA-9FCE-95D498955DB5}">
      <dgm:prSet/>
      <dgm:spPr/>
      <dgm:t>
        <a:bodyPr/>
        <a:lstStyle/>
        <a:p>
          <a:endParaRPr lang="uk-UA"/>
        </a:p>
      </dgm:t>
    </dgm:pt>
    <dgm:pt modelId="{71E397ED-4D03-49D7-8793-CAB812D5A703}">
      <dgm:prSet phldrT="[Текст]" custT="1"/>
      <dgm:spPr>
        <a:solidFill>
          <a:schemeClr val="accent4">
            <a:lumMod val="75000"/>
            <a:lumOff val="25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інтеграція формальних і неформальних видів освіти, створення цілісного освітнього поля для самоосвіти</a:t>
          </a:r>
          <a:endParaRPr lang="uk-UA" sz="2000" dirty="0">
            <a:solidFill>
              <a:schemeClr val="tx1"/>
            </a:solidFill>
          </a:endParaRPr>
        </a:p>
      </dgm:t>
    </dgm:pt>
    <dgm:pt modelId="{B76E77B1-BF8E-445E-AA69-35F131FF55AE}" type="parTrans" cxnId="{059D05D5-5787-436A-9DE7-9234771C5850}">
      <dgm:prSet/>
      <dgm:spPr/>
      <dgm:t>
        <a:bodyPr/>
        <a:lstStyle/>
        <a:p>
          <a:endParaRPr lang="uk-UA"/>
        </a:p>
      </dgm:t>
    </dgm:pt>
    <dgm:pt modelId="{D1B652C7-E4AC-448E-9A28-D3A43D689F06}" type="sibTrans" cxnId="{059D05D5-5787-436A-9DE7-9234771C5850}">
      <dgm:prSet/>
      <dgm:spPr/>
      <dgm:t>
        <a:bodyPr/>
        <a:lstStyle/>
        <a:p>
          <a:endParaRPr lang="uk-UA"/>
        </a:p>
      </dgm:t>
    </dgm:pt>
    <dgm:pt modelId="{01CC351D-164E-4112-BCE9-85DE6E6E3573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гнучкість інформаційно-комунікаційної мережевої системи</a:t>
          </a:r>
          <a:endParaRPr lang="uk-UA" sz="2400" dirty="0">
            <a:solidFill>
              <a:schemeClr val="tx1"/>
            </a:solidFill>
          </a:endParaRPr>
        </a:p>
      </dgm:t>
    </dgm:pt>
    <dgm:pt modelId="{00BC3056-8201-4890-9208-34C48AB7C61D}" type="sibTrans" cxnId="{42018AE6-E8E3-47B5-B118-1514702120A0}">
      <dgm:prSet/>
      <dgm:spPr/>
      <dgm:t>
        <a:bodyPr/>
        <a:lstStyle/>
        <a:p>
          <a:endParaRPr lang="uk-UA"/>
        </a:p>
      </dgm:t>
    </dgm:pt>
    <dgm:pt modelId="{829FD2B5-251A-4799-B109-3264ECC515F0}" type="parTrans" cxnId="{42018AE6-E8E3-47B5-B118-1514702120A0}">
      <dgm:prSet/>
      <dgm:spPr/>
      <dgm:t>
        <a:bodyPr/>
        <a:lstStyle/>
        <a:p>
          <a:endParaRPr lang="uk-UA"/>
        </a:p>
      </dgm:t>
    </dgm:pt>
    <dgm:pt modelId="{23608FE6-65F7-4A83-ACA2-A44FDECE124C}" type="pres">
      <dgm:prSet presAssocID="{04E92A96-816A-4017-AFF9-27CEAE47D55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AEECFB9-510C-4CB7-BBC8-41A377518FD5}" type="pres">
      <dgm:prSet presAssocID="{01CC351D-164E-4112-BCE9-85DE6E6E3573}" presName="vertOne" presStyleCnt="0"/>
      <dgm:spPr/>
    </dgm:pt>
    <dgm:pt modelId="{B1259EA1-9804-4438-8E5A-B8891C11FB09}" type="pres">
      <dgm:prSet presAssocID="{01CC351D-164E-4112-BCE9-85DE6E6E3573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7CA11ED-99E1-4DE0-B9EE-A40EEF022900}" type="pres">
      <dgm:prSet presAssocID="{01CC351D-164E-4112-BCE9-85DE6E6E3573}" presName="parTransOne" presStyleCnt="0"/>
      <dgm:spPr/>
    </dgm:pt>
    <dgm:pt modelId="{687E70E0-38CA-4843-B3F8-AB21D103D63D}" type="pres">
      <dgm:prSet presAssocID="{01CC351D-164E-4112-BCE9-85DE6E6E3573}" presName="horzOne" presStyleCnt="0"/>
      <dgm:spPr/>
    </dgm:pt>
    <dgm:pt modelId="{C5ADCA87-E822-4AB6-AF70-61742B36DCAF}" type="pres">
      <dgm:prSet presAssocID="{09B03297-9CBD-4589-9948-191B9CA79832}" presName="vertTwo" presStyleCnt="0"/>
      <dgm:spPr/>
    </dgm:pt>
    <dgm:pt modelId="{F96AA73E-E8F2-4544-9F20-E818AA987BC9}" type="pres">
      <dgm:prSet presAssocID="{09B03297-9CBD-4589-9948-191B9CA7983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D9472AF-2598-46D6-920B-D8AD6DCEA242}" type="pres">
      <dgm:prSet presAssocID="{09B03297-9CBD-4589-9948-191B9CA79832}" presName="horzTwo" presStyleCnt="0"/>
      <dgm:spPr/>
    </dgm:pt>
    <dgm:pt modelId="{C8AD64C4-49EE-409F-A253-8A63A939BF2A}" type="pres">
      <dgm:prSet presAssocID="{00BC3056-8201-4890-9208-34C48AB7C61D}" presName="sibSpaceOne" presStyleCnt="0"/>
      <dgm:spPr/>
    </dgm:pt>
    <dgm:pt modelId="{DF0B3919-54E1-4545-8679-CB5B9D3D71C7}" type="pres">
      <dgm:prSet presAssocID="{DA46FA2E-9598-4626-B987-20982F16D742}" presName="vertOne" presStyleCnt="0"/>
      <dgm:spPr/>
    </dgm:pt>
    <dgm:pt modelId="{8D6BA5C2-711D-4763-BCE2-BF1CDEBEB1C4}" type="pres">
      <dgm:prSet presAssocID="{DA46FA2E-9598-4626-B987-20982F16D742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288CEDA-7FF7-47AF-801E-B53B38A500E2}" type="pres">
      <dgm:prSet presAssocID="{DA46FA2E-9598-4626-B987-20982F16D742}" presName="horzOne" presStyleCnt="0"/>
      <dgm:spPr/>
    </dgm:pt>
    <dgm:pt modelId="{9D5D9BBB-9D68-4E3F-80D6-4BD742FCF42F}" type="pres">
      <dgm:prSet presAssocID="{95B097AE-F4B7-4B4A-A9FC-F62CF20E3656}" presName="sibSpaceOne" presStyleCnt="0"/>
      <dgm:spPr/>
    </dgm:pt>
    <dgm:pt modelId="{54DD495F-7E50-4A13-97EC-C6AFD74F0C3D}" type="pres">
      <dgm:prSet presAssocID="{1C6EA851-4599-490D-8E86-FB27646A7721}" presName="vertOne" presStyleCnt="0"/>
      <dgm:spPr/>
    </dgm:pt>
    <dgm:pt modelId="{3C2D8453-B8A7-4ACD-BF4B-A8D3EC4EC3C2}" type="pres">
      <dgm:prSet presAssocID="{1C6EA851-4599-490D-8E86-FB27646A7721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0B15EBB-F40C-44A2-9709-F8CF883DCE02}" type="pres">
      <dgm:prSet presAssocID="{1C6EA851-4599-490D-8E86-FB27646A7721}" presName="parTransOne" presStyleCnt="0"/>
      <dgm:spPr/>
    </dgm:pt>
    <dgm:pt modelId="{AA8071C7-F086-4C96-A359-4C9C652B5CC7}" type="pres">
      <dgm:prSet presAssocID="{1C6EA851-4599-490D-8E86-FB27646A7721}" presName="horzOne" presStyleCnt="0"/>
      <dgm:spPr/>
    </dgm:pt>
    <dgm:pt modelId="{F39A0960-982E-4FBA-B2F4-AD6AFDE3B950}" type="pres">
      <dgm:prSet presAssocID="{71E397ED-4D03-49D7-8793-CAB812D5A703}" presName="vertTwo" presStyleCnt="0"/>
      <dgm:spPr/>
    </dgm:pt>
    <dgm:pt modelId="{7C074806-E9B6-4147-B598-AA8F693100FD}" type="pres">
      <dgm:prSet presAssocID="{71E397ED-4D03-49D7-8793-CAB812D5A70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F85D445-9905-4BD6-BB67-6915412B8E08}" type="pres">
      <dgm:prSet presAssocID="{71E397ED-4D03-49D7-8793-CAB812D5A703}" presName="horzTwo" presStyleCnt="0"/>
      <dgm:spPr/>
    </dgm:pt>
  </dgm:ptLst>
  <dgm:cxnLst>
    <dgm:cxn modelId="{70C2964C-E1E9-4E61-8A1A-E46A1A969D46}" type="presOf" srcId="{09B03297-9CBD-4589-9948-191B9CA79832}" destId="{F96AA73E-E8F2-4544-9F20-E818AA987BC9}" srcOrd="0" destOrd="0" presId="urn:microsoft.com/office/officeart/2005/8/layout/architecture+Icon"/>
    <dgm:cxn modelId="{0A451268-22D5-4B20-A5D3-D570B9ADB452}" type="presOf" srcId="{71E397ED-4D03-49D7-8793-CAB812D5A703}" destId="{7C074806-E9B6-4147-B598-AA8F693100FD}" srcOrd="0" destOrd="0" presId="urn:microsoft.com/office/officeart/2005/8/layout/architecture+Icon"/>
    <dgm:cxn modelId="{3FE32DAF-4211-46AA-9FCE-95D498955DB5}" srcId="{04E92A96-816A-4017-AFF9-27CEAE47D554}" destId="{1C6EA851-4599-490D-8E86-FB27646A7721}" srcOrd="2" destOrd="0" parTransId="{3E3D912D-BE93-4B91-8903-BC918F79B7D5}" sibTransId="{114F33BA-E850-48DB-9B1F-547A804C2ECC}"/>
    <dgm:cxn modelId="{059D05D5-5787-436A-9DE7-9234771C5850}" srcId="{1C6EA851-4599-490D-8E86-FB27646A7721}" destId="{71E397ED-4D03-49D7-8793-CAB812D5A703}" srcOrd="0" destOrd="0" parTransId="{B76E77B1-BF8E-445E-AA69-35F131FF55AE}" sibTransId="{D1B652C7-E4AC-448E-9A28-D3A43D689F06}"/>
    <dgm:cxn modelId="{091F204A-4470-4D96-9F10-BC69BB8D7387}" srcId="{04E92A96-816A-4017-AFF9-27CEAE47D554}" destId="{DA46FA2E-9598-4626-B987-20982F16D742}" srcOrd="1" destOrd="0" parTransId="{15AD773F-4301-4E20-96B2-C146AE2B68B9}" sibTransId="{95B097AE-F4B7-4B4A-A9FC-F62CF20E3656}"/>
    <dgm:cxn modelId="{EF25B01F-5E17-4763-B17C-EB12C530DD1C}" type="presOf" srcId="{DA46FA2E-9598-4626-B987-20982F16D742}" destId="{8D6BA5C2-711D-4763-BCE2-BF1CDEBEB1C4}" srcOrd="0" destOrd="0" presId="urn:microsoft.com/office/officeart/2005/8/layout/architecture+Icon"/>
    <dgm:cxn modelId="{15430265-DC80-42EC-B3FF-0D602018D19C}" type="presOf" srcId="{01CC351D-164E-4112-BCE9-85DE6E6E3573}" destId="{B1259EA1-9804-4438-8E5A-B8891C11FB09}" srcOrd="0" destOrd="0" presId="urn:microsoft.com/office/officeart/2005/8/layout/architecture+Icon"/>
    <dgm:cxn modelId="{134D1AE3-FDBB-4A1A-BB1F-A4F0343F4DA0}" type="presOf" srcId="{04E92A96-816A-4017-AFF9-27CEAE47D554}" destId="{23608FE6-65F7-4A83-ACA2-A44FDECE124C}" srcOrd="0" destOrd="0" presId="urn:microsoft.com/office/officeart/2005/8/layout/architecture+Icon"/>
    <dgm:cxn modelId="{42018AE6-E8E3-47B5-B118-1514702120A0}" srcId="{04E92A96-816A-4017-AFF9-27CEAE47D554}" destId="{01CC351D-164E-4112-BCE9-85DE6E6E3573}" srcOrd="0" destOrd="0" parTransId="{829FD2B5-251A-4799-B109-3264ECC515F0}" sibTransId="{00BC3056-8201-4890-9208-34C48AB7C61D}"/>
    <dgm:cxn modelId="{7F818F5E-4405-4886-BB09-188D6C5BF8EB}" srcId="{01CC351D-164E-4112-BCE9-85DE6E6E3573}" destId="{09B03297-9CBD-4589-9948-191B9CA79832}" srcOrd="0" destOrd="0" parTransId="{DBA688BF-D917-4916-A09A-E83CB4123305}" sibTransId="{976D3F89-18F4-460F-A600-C9B6B3015799}"/>
    <dgm:cxn modelId="{E792B0C3-A7E4-4911-9C65-FCD8C8646E64}" type="presOf" srcId="{1C6EA851-4599-490D-8E86-FB27646A7721}" destId="{3C2D8453-B8A7-4ACD-BF4B-A8D3EC4EC3C2}" srcOrd="0" destOrd="0" presId="urn:microsoft.com/office/officeart/2005/8/layout/architecture+Icon"/>
    <dgm:cxn modelId="{49B086B8-A4B0-4269-927D-7797890B30F4}" type="presParOf" srcId="{23608FE6-65F7-4A83-ACA2-A44FDECE124C}" destId="{CAEECFB9-510C-4CB7-BBC8-41A377518FD5}" srcOrd="0" destOrd="0" presId="urn:microsoft.com/office/officeart/2005/8/layout/architecture+Icon"/>
    <dgm:cxn modelId="{A9241CD0-4556-4890-9DA0-18DB2CA1F44C}" type="presParOf" srcId="{CAEECFB9-510C-4CB7-BBC8-41A377518FD5}" destId="{B1259EA1-9804-4438-8E5A-B8891C11FB09}" srcOrd="0" destOrd="0" presId="urn:microsoft.com/office/officeart/2005/8/layout/architecture+Icon"/>
    <dgm:cxn modelId="{7E18A2AE-A2D9-4157-A602-847A150AD6A7}" type="presParOf" srcId="{CAEECFB9-510C-4CB7-BBC8-41A377518FD5}" destId="{77CA11ED-99E1-4DE0-B9EE-A40EEF022900}" srcOrd="1" destOrd="0" presId="urn:microsoft.com/office/officeart/2005/8/layout/architecture+Icon"/>
    <dgm:cxn modelId="{75FDC427-A7BF-49E1-AA9D-C9282075C3F1}" type="presParOf" srcId="{CAEECFB9-510C-4CB7-BBC8-41A377518FD5}" destId="{687E70E0-38CA-4843-B3F8-AB21D103D63D}" srcOrd="2" destOrd="0" presId="urn:microsoft.com/office/officeart/2005/8/layout/architecture+Icon"/>
    <dgm:cxn modelId="{AFE54421-ACD9-4B8D-9487-8BB3D56FD1F5}" type="presParOf" srcId="{687E70E0-38CA-4843-B3F8-AB21D103D63D}" destId="{C5ADCA87-E822-4AB6-AF70-61742B36DCAF}" srcOrd="0" destOrd="0" presId="urn:microsoft.com/office/officeart/2005/8/layout/architecture+Icon"/>
    <dgm:cxn modelId="{A7CCC21D-D8DE-4BF3-9D11-F16B8BCAE39B}" type="presParOf" srcId="{C5ADCA87-E822-4AB6-AF70-61742B36DCAF}" destId="{F96AA73E-E8F2-4544-9F20-E818AA987BC9}" srcOrd="0" destOrd="0" presId="urn:microsoft.com/office/officeart/2005/8/layout/architecture+Icon"/>
    <dgm:cxn modelId="{366F957D-BE79-4A7B-A6B8-83A49F82F35A}" type="presParOf" srcId="{C5ADCA87-E822-4AB6-AF70-61742B36DCAF}" destId="{0D9472AF-2598-46D6-920B-D8AD6DCEA242}" srcOrd="1" destOrd="0" presId="urn:microsoft.com/office/officeart/2005/8/layout/architecture+Icon"/>
    <dgm:cxn modelId="{6F61DB4E-A7E9-4F33-9C6C-8BC1414FFE07}" type="presParOf" srcId="{23608FE6-65F7-4A83-ACA2-A44FDECE124C}" destId="{C8AD64C4-49EE-409F-A253-8A63A939BF2A}" srcOrd="1" destOrd="0" presId="urn:microsoft.com/office/officeart/2005/8/layout/architecture+Icon"/>
    <dgm:cxn modelId="{2073AE38-0BE7-49CA-9D66-A17CBE0FA8C6}" type="presParOf" srcId="{23608FE6-65F7-4A83-ACA2-A44FDECE124C}" destId="{DF0B3919-54E1-4545-8679-CB5B9D3D71C7}" srcOrd="2" destOrd="0" presId="urn:microsoft.com/office/officeart/2005/8/layout/architecture+Icon"/>
    <dgm:cxn modelId="{E33D7284-8764-4F17-B41A-ABD513F4D29C}" type="presParOf" srcId="{DF0B3919-54E1-4545-8679-CB5B9D3D71C7}" destId="{8D6BA5C2-711D-4763-BCE2-BF1CDEBEB1C4}" srcOrd="0" destOrd="0" presId="urn:microsoft.com/office/officeart/2005/8/layout/architecture+Icon"/>
    <dgm:cxn modelId="{5122BA75-EEF2-4973-BFC8-D9DF72DDABD5}" type="presParOf" srcId="{DF0B3919-54E1-4545-8679-CB5B9D3D71C7}" destId="{F288CEDA-7FF7-47AF-801E-B53B38A500E2}" srcOrd="1" destOrd="0" presId="urn:microsoft.com/office/officeart/2005/8/layout/architecture+Icon"/>
    <dgm:cxn modelId="{0C182ECF-CE8D-4DE2-A23D-E26519E26357}" type="presParOf" srcId="{23608FE6-65F7-4A83-ACA2-A44FDECE124C}" destId="{9D5D9BBB-9D68-4E3F-80D6-4BD742FCF42F}" srcOrd="3" destOrd="0" presId="urn:microsoft.com/office/officeart/2005/8/layout/architecture+Icon"/>
    <dgm:cxn modelId="{AC08A90D-791C-4688-9016-A4ADB50F5FE5}" type="presParOf" srcId="{23608FE6-65F7-4A83-ACA2-A44FDECE124C}" destId="{54DD495F-7E50-4A13-97EC-C6AFD74F0C3D}" srcOrd="4" destOrd="0" presId="urn:microsoft.com/office/officeart/2005/8/layout/architecture+Icon"/>
    <dgm:cxn modelId="{EB0EFE12-A175-4990-97A7-2C4B310D4237}" type="presParOf" srcId="{54DD495F-7E50-4A13-97EC-C6AFD74F0C3D}" destId="{3C2D8453-B8A7-4ACD-BF4B-A8D3EC4EC3C2}" srcOrd="0" destOrd="0" presId="urn:microsoft.com/office/officeart/2005/8/layout/architecture+Icon"/>
    <dgm:cxn modelId="{FF07200A-0A46-48C8-9B82-01DE3288E51D}" type="presParOf" srcId="{54DD495F-7E50-4A13-97EC-C6AFD74F0C3D}" destId="{30B15EBB-F40C-44A2-9709-F8CF883DCE02}" srcOrd="1" destOrd="0" presId="urn:microsoft.com/office/officeart/2005/8/layout/architecture+Icon"/>
    <dgm:cxn modelId="{FD87E984-FD26-4881-B9FA-DB215ED71EBD}" type="presParOf" srcId="{54DD495F-7E50-4A13-97EC-C6AFD74F0C3D}" destId="{AA8071C7-F086-4C96-A359-4C9C652B5CC7}" srcOrd="2" destOrd="0" presId="urn:microsoft.com/office/officeart/2005/8/layout/architecture+Icon"/>
    <dgm:cxn modelId="{871951DC-C778-4DDF-A286-D4EF8103C969}" type="presParOf" srcId="{AA8071C7-F086-4C96-A359-4C9C652B5CC7}" destId="{F39A0960-982E-4FBA-B2F4-AD6AFDE3B950}" srcOrd="0" destOrd="0" presId="urn:microsoft.com/office/officeart/2005/8/layout/architecture+Icon"/>
    <dgm:cxn modelId="{6F9DB533-2544-4659-8D7A-76D9EC6288FD}" type="presParOf" srcId="{F39A0960-982E-4FBA-B2F4-AD6AFDE3B950}" destId="{7C074806-E9B6-4147-B598-AA8F693100FD}" srcOrd="0" destOrd="0" presId="urn:microsoft.com/office/officeart/2005/8/layout/architecture+Icon"/>
    <dgm:cxn modelId="{1315E639-A03C-4823-8013-7BF10FD7EC65}" type="presParOf" srcId="{F39A0960-982E-4FBA-B2F4-AD6AFDE3B950}" destId="{AF85D445-9905-4BD6-BB67-6915412B8E08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Макет ''Архитектура''"/>
  <dgm:desc val="Служит для отображения иерархических отношений, которые строятся снизу вверх. Этот макет хорошо подходит для показа архитектурных компонентов или объектов, построенных на базе других объектов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44883-EAE4-42D4-A541-E5B0774E11EC}" type="datetimeFigureOut">
              <a:rPr lang="uk-UA" smtClean="0"/>
              <a:t>10.01.2015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F0680-24B0-4F8F-80D1-97E85FCC75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034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F0680-24B0-4F8F-80D1-97E85FCC7596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02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F0680-24B0-4F8F-80D1-97E85FCC7596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646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284F-51C9-464E-BD12-009EB8778189}" type="datetimeFigureOut">
              <a:rPr lang="uk-UA" smtClean="0"/>
              <a:t>10.01.2015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E176EA6-AEE1-4DC8-AB43-C9032078231C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284F-51C9-464E-BD12-009EB8778189}" type="datetimeFigureOut">
              <a:rPr lang="uk-UA" smtClean="0"/>
              <a:t>10.01.2015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6EA6-AEE1-4DC8-AB43-C903207823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284F-51C9-464E-BD12-009EB8778189}" type="datetimeFigureOut">
              <a:rPr lang="uk-UA" smtClean="0"/>
              <a:t>10.01.2015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6EA6-AEE1-4DC8-AB43-C903207823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284F-51C9-464E-BD12-009EB8778189}" type="datetimeFigureOut">
              <a:rPr lang="uk-UA" smtClean="0"/>
              <a:t>10.01.2015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6EA6-AEE1-4DC8-AB43-C9032078231C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284F-51C9-464E-BD12-009EB8778189}" type="datetimeFigureOut">
              <a:rPr lang="uk-UA" smtClean="0"/>
              <a:t>10.01.2015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176EA6-AEE1-4DC8-AB43-C9032078231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284F-51C9-464E-BD12-009EB8778189}" type="datetimeFigureOut">
              <a:rPr lang="uk-UA" smtClean="0"/>
              <a:t>10.01.2015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6EA6-AEE1-4DC8-AB43-C9032078231C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284F-51C9-464E-BD12-009EB8778189}" type="datetimeFigureOut">
              <a:rPr lang="uk-UA" smtClean="0"/>
              <a:t>10.01.2015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6EA6-AEE1-4DC8-AB43-C9032078231C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284F-51C9-464E-BD12-009EB8778189}" type="datetimeFigureOut">
              <a:rPr lang="uk-UA" smtClean="0"/>
              <a:t>10.01.2015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6EA6-AEE1-4DC8-AB43-C903207823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284F-51C9-464E-BD12-009EB8778189}" type="datetimeFigureOut">
              <a:rPr lang="uk-UA" smtClean="0"/>
              <a:t>10.01.2015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6EA6-AEE1-4DC8-AB43-C903207823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284F-51C9-464E-BD12-009EB8778189}" type="datetimeFigureOut">
              <a:rPr lang="uk-UA" smtClean="0"/>
              <a:t>10.01.2015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6EA6-AEE1-4DC8-AB43-C9032078231C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284F-51C9-464E-BD12-009EB8778189}" type="datetimeFigureOut">
              <a:rPr lang="uk-UA" smtClean="0"/>
              <a:t>10.01.2015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176EA6-AEE1-4DC8-AB43-C9032078231C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65284F-51C9-464E-BD12-009EB8778189}" type="datetimeFigureOut">
              <a:rPr lang="uk-UA" smtClean="0"/>
              <a:t>10.01.2015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E176EA6-AEE1-4DC8-AB43-C9032078231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193" y="332656"/>
            <a:ext cx="844763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Вплив</a:t>
            </a:r>
            <a:r>
              <a:rPr lang="ru-RU" sz="48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атестації</a:t>
            </a:r>
            <a:endParaRPr lang="ru-RU" sz="48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педагогічних</a:t>
            </a:r>
            <a:r>
              <a:rPr lang="ru-RU" sz="48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кадрів</a:t>
            </a:r>
            <a:endParaRPr lang="ru-RU" sz="48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</a:t>
            </a:r>
            <a:r>
              <a:rPr lang="ru-RU" sz="48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розвиток</a:t>
            </a:r>
            <a:r>
              <a:rPr lang="ru-RU" sz="4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самоосвіти</a:t>
            </a:r>
            <a:endParaRPr lang="ru-RU" sz="48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image.slidesharecdn.com/cfw-131204031133-phpapp02/95/c-fw-1-638.jpg?cb=13861487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163986"/>
            <a:ext cx="4579011" cy="344082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portzhv.dnepredu.com/uploads/editor/1822/92696/sitepage_56/images/stick_figure_presenter_meeting_visualai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5829253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7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рапеция 16"/>
          <p:cNvSpPr/>
          <p:nvPr/>
        </p:nvSpPr>
        <p:spPr>
          <a:xfrm rot="2469576">
            <a:off x="2971574" y="4367141"/>
            <a:ext cx="730788" cy="2394648"/>
          </a:xfrm>
          <a:prstGeom prst="trapezoi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Трапеция 17"/>
          <p:cNvSpPr/>
          <p:nvPr/>
        </p:nvSpPr>
        <p:spPr>
          <a:xfrm rot="899265">
            <a:off x="3781315" y="4712233"/>
            <a:ext cx="730788" cy="1808191"/>
          </a:xfrm>
          <a:prstGeom prst="trapezoi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Трапеция 19"/>
          <p:cNvSpPr/>
          <p:nvPr/>
        </p:nvSpPr>
        <p:spPr>
          <a:xfrm rot="20870785">
            <a:off x="4518370" y="4721432"/>
            <a:ext cx="730788" cy="1811349"/>
          </a:xfrm>
          <a:prstGeom prst="trapezoi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48" name="Облако 2047"/>
          <p:cNvSpPr/>
          <p:nvPr/>
        </p:nvSpPr>
        <p:spPr>
          <a:xfrm>
            <a:off x="1125347" y="4919174"/>
            <a:ext cx="5867036" cy="3080577"/>
          </a:xfrm>
          <a:prstGeom prst="cloud">
            <a:avLst/>
          </a:prstGeom>
          <a:solidFill>
            <a:schemeClr val="accent3">
              <a:lumMod val="25000"/>
              <a:lumOff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" name="Группа 3"/>
          <p:cNvGrpSpPr/>
          <p:nvPr/>
        </p:nvGrpSpPr>
        <p:grpSpPr>
          <a:xfrm>
            <a:off x="2875794" y="698914"/>
            <a:ext cx="730788" cy="2829214"/>
            <a:chOff x="2229165" y="-96763"/>
            <a:chExt cx="792088" cy="3066535"/>
          </a:xfrm>
        </p:grpSpPr>
        <p:sp>
          <p:nvSpPr>
            <p:cNvPr id="2" name="Трапеция 1"/>
            <p:cNvSpPr/>
            <p:nvPr/>
          </p:nvSpPr>
          <p:spPr>
            <a:xfrm rot="8597916">
              <a:off x="2229165" y="193058"/>
              <a:ext cx="792088" cy="2761860"/>
            </a:xfrm>
            <a:prstGeom prst="trapezoid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" name="TextBox 2"/>
            <p:cNvSpPr txBox="1"/>
            <p:nvPr/>
          </p:nvSpPr>
          <p:spPr>
            <a:xfrm rot="13917577">
              <a:off x="957820" y="1219669"/>
              <a:ext cx="3066535" cy="43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 smtClean="0"/>
                <a:t>Засідання педради</a:t>
              </a:r>
              <a:endParaRPr lang="uk-UA" sz="2000" b="1" dirty="0"/>
            </a:p>
          </p:txBody>
        </p:sp>
      </p:grpSp>
      <p:sp>
        <p:nvSpPr>
          <p:cNvPr id="6" name="Трапеция 5"/>
          <p:cNvSpPr/>
          <p:nvPr/>
        </p:nvSpPr>
        <p:spPr>
          <a:xfrm rot="10225663">
            <a:off x="3693471" y="621094"/>
            <a:ext cx="730788" cy="2549970"/>
          </a:xfrm>
          <a:prstGeom prst="trapezoi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Трапеция 6"/>
          <p:cNvSpPr/>
          <p:nvPr/>
        </p:nvSpPr>
        <p:spPr>
          <a:xfrm rot="11619081">
            <a:off x="4560279" y="691301"/>
            <a:ext cx="730788" cy="2500078"/>
          </a:xfrm>
          <a:prstGeom prst="trapezoi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Трапеция 7"/>
          <p:cNvSpPr/>
          <p:nvPr/>
        </p:nvSpPr>
        <p:spPr>
          <a:xfrm rot="12617371">
            <a:off x="5394814" y="377836"/>
            <a:ext cx="730788" cy="3145345"/>
          </a:xfrm>
          <a:prstGeom prst="trapezoi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Трапеция 8"/>
          <p:cNvSpPr/>
          <p:nvPr/>
        </p:nvSpPr>
        <p:spPr>
          <a:xfrm rot="13658119">
            <a:off x="5850792" y="1322088"/>
            <a:ext cx="730788" cy="2684858"/>
          </a:xfrm>
          <a:prstGeom prst="trapezoi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Трапеция 9"/>
          <p:cNvSpPr/>
          <p:nvPr/>
        </p:nvSpPr>
        <p:spPr>
          <a:xfrm rot="7295218">
            <a:off x="2283359" y="1499097"/>
            <a:ext cx="730788" cy="2659045"/>
          </a:xfrm>
          <a:prstGeom prst="trapezoi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Трапеция 10"/>
          <p:cNvSpPr/>
          <p:nvPr/>
        </p:nvSpPr>
        <p:spPr>
          <a:xfrm rot="17201743">
            <a:off x="6351525" y="3508139"/>
            <a:ext cx="730788" cy="2994969"/>
          </a:xfrm>
          <a:prstGeom prst="trapezoi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Трапеция 11"/>
          <p:cNvSpPr/>
          <p:nvPr/>
        </p:nvSpPr>
        <p:spPr>
          <a:xfrm rot="16200000">
            <a:off x="6566854" y="2618433"/>
            <a:ext cx="730788" cy="3172098"/>
          </a:xfrm>
          <a:prstGeom prst="trapezoi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Трапеция 12"/>
          <p:cNvSpPr/>
          <p:nvPr/>
        </p:nvSpPr>
        <p:spPr>
          <a:xfrm rot="15025530">
            <a:off x="6347841" y="1966797"/>
            <a:ext cx="730788" cy="2867867"/>
          </a:xfrm>
          <a:prstGeom prst="trapezoi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Трапеция 13"/>
          <p:cNvSpPr/>
          <p:nvPr/>
        </p:nvSpPr>
        <p:spPr>
          <a:xfrm rot="6111058">
            <a:off x="2099312" y="2425007"/>
            <a:ext cx="730788" cy="2394649"/>
          </a:xfrm>
          <a:prstGeom prst="trapezoi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Трапеция 14"/>
          <p:cNvSpPr/>
          <p:nvPr/>
        </p:nvSpPr>
        <p:spPr>
          <a:xfrm rot="4751465">
            <a:off x="2124390" y="3225213"/>
            <a:ext cx="730788" cy="2394649"/>
          </a:xfrm>
          <a:prstGeom prst="trapezoi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Трапеция 15"/>
          <p:cNvSpPr/>
          <p:nvPr/>
        </p:nvSpPr>
        <p:spPr>
          <a:xfrm rot="3795149">
            <a:off x="2395971" y="3872321"/>
            <a:ext cx="730788" cy="2394649"/>
          </a:xfrm>
          <a:prstGeom prst="trapezoi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 rot="15595062">
            <a:off x="3184278" y="1610216"/>
            <a:ext cx="1760066" cy="369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Тренінг</a:t>
            </a:r>
            <a:endParaRPr lang="uk-UA" sz="2000" b="1" dirty="0"/>
          </a:p>
        </p:txBody>
      </p:sp>
      <p:sp>
        <p:nvSpPr>
          <p:cNvPr id="22" name="TextBox 21"/>
          <p:cNvSpPr txBox="1"/>
          <p:nvPr/>
        </p:nvSpPr>
        <p:spPr>
          <a:xfrm rot="17027727">
            <a:off x="4128015" y="1665942"/>
            <a:ext cx="1760066" cy="369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Консиліум </a:t>
            </a:r>
            <a:endParaRPr lang="uk-UA" sz="2000" b="1" dirty="0"/>
          </a:p>
        </p:txBody>
      </p:sp>
      <p:sp>
        <p:nvSpPr>
          <p:cNvPr id="23" name="TextBox 22"/>
          <p:cNvSpPr txBox="1"/>
          <p:nvPr/>
        </p:nvSpPr>
        <p:spPr>
          <a:xfrm rot="20047831">
            <a:off x="1782299" y="4885072"/>
            <a:ext cx="1760066" cy="369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ШМО</a:t>
            </a:r>
            <a:endParaRPr lang="uk-UA" sz="2000" b="1" dirty="0"/>
          </a:p>
        </p:txBody>
      </p:sp>
      <p:sp>
        <p:nvSpPr>
          <p:cNvPr id="19" name="Трапеция 18"/>
          <p:cNvSpPr/>
          <p:nvPr/>
        </p:nvSpPr>
        <p:spPr>
          <a:xfrm rot="18663663">
            <a:off x="5758527" y="4262239"/>
            <a:ext cx="730788" cy="2658043"/>
          </a:xfrm>
          <a:prstGeom prst="trapezoid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TextBox 24"/>
          <p:cNvSpPr txBox="1"/>
          <p:nvPr/>
        </p:nvSpPr>
        <p:spPr>
          <a:xfrm rot="18894125">
            <a:off x="5304329" y="2319822"/>
            <a:ext cx="1907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Творчі групи</a:t>
            </a:r>
            <a:endParaRPr lang="uk-UA" sz="2000" b="1" dirty="0"/>
          </a:p>
        </p:txBody>
      </p:sp>
      <p:sp>
        <p:nvSpPr>
          <p:cNvPr id="26" name="TextBox 25"/>
          <p:cNvSpPr txBox="1"/>
          <p:nvPr/>
        </p:nvSpPr>
        <p:spPr>
          <a:xfrm rot="20288312">
            <a:off x="5766107" y="3136668"/>
            <a:ext cx="1907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Семінари</a:t>
            </a:r>
            <a:endParaRPr lang="uk-UA" sz="2000" b="1" dirty="0"/>
          </a:p>
        </p:txBody>
      </p:sp>
      <p:pic>
        <p:nvPicPr>
          <p:cNvPr id="2050" name="Picture 2" descr="http://doshkilnyk.in.ua/wp-content/uploads/2014/09/solnt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09" y="2576039"/>
            <a:ext cx="2799654" cy="262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560802" y="3948612"/>
            <a:ext cx="3273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Апробація підручників</a:t>
            </a:r>
            <a:endParaRPr lang="uk-UA" sz="2000" b="1" dirty="0"/>
          </a:p>
        </p:txBody>
      </p:sp>
      <p:sp>
        <p:nvSpPr>
          <p:cNvPr id="29" name="TextBox 28"/>
          <p:cNvSpPr txBox="1"/>
          <p:nvPr/>
        </p:nvSpPr>
        <p:spPr>
          <a:xfrm rot="2371852">
            <a:off x="4716080" y="545631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Відвідування уроків</a:t>
            </a:r>
            <a:endParaRPr lang="uk-UA" sz="2000" b="1" dirty="0"/>
          </a:p>
        </p:txBody>
      </p:sp>
      <p:sp>
        <p:nvSpPr>
          <p:cNvPr id="31" name="TextBox 30"/>
          <p:cNvSpPr txBox="1"/>
          <p:nvPr/>
        </p:nvSpPr>
        <p:spPr>
          <a:xfrm rot="903069">
            <a:off x="1283844" y="342227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Майстер-класи</a:t>
            </a:r>
            <a:endParaRPr lang="uk-UA" sz="2000" b="1" dirty="0"/>
          </a:p>
        </p:txBody>
      </p:sp>
      <p:sp>
        <p:nvSpPr>
          <p:cNvPr id="32" name="TextBox 31"/>
          <p:cNvSpPr txBox="1"/>
          <p:nvPr/>
        </p:nvSpPr>
        <p:spPr>
          <a:xfrm rot="21003746">
            <a:off x="1349710" y="4197127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Наставництво</a:t>
            </a:r>
            <a:endParaRPr lang="uk-UA" sz="2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64227" y="0"/>
            <a:ext cx="86028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Форми самоосвітньої діяльності</a:t>
            </a:r>
            <a:endParaRPr lang="uk-UA" sz="36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 rot="18195741">
            <a:off x="4345330" y="1671780"/>
            <a:ext cx="3043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Дистанційне навчання</a:t>
            </a:r>
            <a:endParaRPr lang="uk-UA" sz="2000" b="1" dirty="0"/>
          </a:p>
        </p:txBody>
      </p:sp>
      <p:sp>
        <p:nvSpPr>
          <p:cNvPr id="30" name="TextBox 29"/>
          <p:cNvSpPr txBox="1"/>
          <p:nvPr/>
        </p:nvSpPr>
        <p:spPr>
          <a:xfrm rot="1845066">
            <a:off x="1237723" y="2395232"/>
            <a:ext cx="2680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Розробки авторських програм</a:t>
            </a:r>
            <a:endParaRPr lang="uk-UA" sz="2000" b="1" dirty="0"/>
          </a:p>
        </p:txBody>
      </p:sp>
      <p:sp>
        <p:nvSpPr>
          <p:cNvPr id="28" name="TextBox 27"/>
          <p:cNvSpPr txBox="1"/>
          <p:nvPr/>
        </p:nvSpPr>
        <p:spPr>
          <a:xfrm rot="989927">
            <a:off x="5277769" y="4869215"/>
            <a:ext cx="3382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Публікація матеріалів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16347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5" y="188640"/>
            <a:ext cx="8783513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Дистанційне навчання</a:t>
            </a:r>
            <a:endParaRPr lang="uk-UA" sz="48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49168235"/>
              </p:ext>
            </p:extLst>
          </p:nvPr>
        </p:nvGraphicFramePr>
        <p:xfrm>
          <a:off x="576287" y="1196752"/>
          <a:ext cx="799288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comptroller.tn.gov/Repository/RE/OREAPublicationImages/distance-education101707a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22" y="1340768"/>
            <a:ext cx="2952018" cy="1946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92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5" y="188640"/>
            <a:ext cx="8783513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Переваги </a:t>
            </a:r>
            <a:r>
              <a:rPr lang="uk-UA" sz="4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Дистанційного навчання</a:t>
            </a:r>
            <a:endParaRPr lang="uk-UA" sz="44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44824"/>
            <a:ext cx="8064896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err="1" smtClean="0"/>
              <a:t>Можливість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навчатися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зручний</a:t>
            </a:r>
            <a:r>
              <a:rPr lang="ru-RU" sz="2400" b="1" dirty="0" smtClean="0"/>
              <a:t> для себе час</a:t>
            </a:r>
            <a:endParaRPr lang="uk-UA" sz="2400" b="1" dirty="0"/>
          </a:p>
        </p:txBody>
      </p:sp>
      <p:sp>
        <p:nvSpPr>
          <p:cNvPr id="4" name="Нашивка 3"/>
          <p:cNvSpPr/>
          <p:nvPr/>
        </p:nvSpPr>
        <p:spPr>
          <a:xfrm>
            <a:off x="192895" y="1844824"/>
            <a:ext cx="648072" cy="50405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501280"/>
            <a:ext cx="8064896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err="1" smtClean="0"/>
              <a:t>Можливість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навчатися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своєму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темпі</a:t>
            </a:r>
            <a:endParaRPr lang="uk-UA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157736"/>
            <a:ext cx="8064896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err="1" smtClean="0"/>
              <a:t>Можливість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навчатися</a:t>
            </a:r>
            <a:r>
              <a:rPr lang="ru-RU" sz="2400" b="1" dirty="0" smtClean="0"/>
              <a:t> в будь-</a:t>
            </a:r>
            <a:r>
              <a:rPr lang="ru-RU" sz="2400" b="1" dirty="0" err="1" smtClean="0"/>
              <a:t>якому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місці</a:t>
            </a:r>
            <a:endParaRPr lang="uk-UA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814192"/>
            <a:ext cx="8064896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err="1" smtClean="0"/>
              <a:t>Навчання</a:t>
            </a:r>
            <a:r>
              <a:rPr lang="ru-RU" sz="2400" b="1" dirty="0" smtClean="0"/>
              <a:t> без </a:t>
            </a:r>
            <a:r>
              <a:rPr lang="ru-RU" sz="2400" b="1" dirty="0" err="1" smtClean="0"/>
              <a:t>відриву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основної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діяльності</a:t>
            </a:r>
            <a:endParaRPr lang="uk-UA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1710" y="4470648"/>
            <a:ext cx="8064896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err="1" smtClean="0"/>
              <a:t>Доступність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навчальних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матеріалів</a:t>
            </a:r>
            <a:endParaRPr lang="uk-UA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7315" y="5127104"/>
            <a:ext cx="8064896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err="1" smtClean="0"/>
              <a:t>Індивідуальний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підхід</a:t>
            </a:r>
            <a:endParaRPr lang="uk-UA" sz="2400" b="1" dirty="0"/>
          </a:p>
        </p:txBody>
      </p:sp>
      <p:sp>
        <p:nvSpPr>
          <p:cNvPr id="11" name="Нашивка 10"/>
          <p:cNvSpPr/>
          <p:nvPr/>
        </p:nvSpPr>
        <p:spPr>
          <a:xfrm>
            <a:off x="193204" y="2501280"/>
            <a:ext cx="648072" cy="504056"/>
          </a:xfrm>
          <a:prstGeom prst="chevron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93204" y="3157736"/>
            <a:ext cx="648072" cy="504056"/>
          </a:xfrm>
          <a:prstGeom prst="chevron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93513" y="3814192"/>
            <a:ext cx="648072" cy="504056"/>
          </a:xfrm>
          <a:prstGeom prst="chevron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193822" y="4470648"/>
            <a:ext cx="648072" cy="50405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194131" y="5127104"/>
            <a:ext cx="648072" cy="504056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6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apstat.info/uploads/images/1dd7f572d529b02c70f717c72e134b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9433048" cy="735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85300" y="260648"/>
            <a:ext cx="1923429" cy="555655"/>
          </a:xfrm>
          <a:prstGeom prst="wedgeRoundRectCallout">
            <a:avLst>
              <a:gd name="adj1" fmla="val 117662"/>
              <a:gd name="adj2" fmla="val 32583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СЕМІНАРИ</a:t>
            </a:r>
            <a:endParaRPr lang="uk-UA" sz="2400" b="1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411760" y="260648"/>
            <a:ext cx="1923429" cy="555655"/>
          </a:xfrm>
          <a:prstGeom prst="wedgeRoundRectCallout">
            <a:avLst>
              <a:gd name="adj1" fmla="val 62454"/>
              <a:gd name="adj2" fmla="val 30194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ФОРУМИ</a:t>
            </a:r>
            <a:endParaRPr lang="uk-UA" sz="2400" b="1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716016" y="260648"/>
            <a:ext cx="1923429" cy="555655"/>
          </a:xfrm>
          <a:prstGeom prst="wedgeRoundRectCallout">
            <a:avLst>
              <a:gd name="adj1" fmla="val -44128"/>
              <a:gd name="adj2" fmla="val 29929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ЧАТИ</a:t>
            </a:r>
            <a:endParaRPr lang="uk-UA" sz="2400" b="1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876256" y="260648"/>
            <a:ext cx="1923429" cy="710248"/>
          </a:xfrm>
          <a:prstGeom prst="wedgeRoundRectCallout">
            <a:avLst>
              <a:gd name="adj1" fmla="val -114671"/>
              <a:gd name="adj2" fmla="val 25223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ВЕБ-КВЕСТИ</a:t>
            </a:r>
            <a:endParaRPr lang="uk-UA" sz="2400" b="1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05929" y="4869639"/>
            <a:ext cx="2427485" cy="710248"/>
          </a:xfrm>
          <a:prstGeom prst="wedgeRoundRectCallout">
            <a:avLst>
              <a:gd name="adj1" fmla="val 68534"/>
              <a:gd name="adj2" fmla="val -25235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ВЕБ-КОНФЕРЕНЦІЇ</a:t>
            </a:r>
            <a:endParaRPr lang="uk-UA" sz="2400" b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021733" y="4869639"/>
            <a:ext cx="1923429" cy="710248"/>
          </a:xfrm>
          <a:prstGeom prst="wedgeRoundRectCallout">
            <a:avLst>
              <a:gd name="adj1" fmla="val 14148"/>
              <a:gd name="adj2" fmla="val -25858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ВЕБІНАРИ</a:t>
            </a:r>
            <a:endParaRPr lang="uk-UA" sz="2400" b="1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110396" y="5545024"/>
            <a:ext cx="2880320" cy="710248"/>
          </a:xfrm>
          <a:prstGeom prst="wedgeRoundRectCallout">
            <a:avLst>
              <a:gd name="adj1" fmla="val -56988"/>
              <a:gd name="adj2" fmla="val -35825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ДИСТАНЦІЙНІ КУРСИ</a:t>
            </a:r>
            <a:endParaRPr lang="uk-UA" sz="2400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546650" y="4376670"/>
            <a:ext cx="2253035" cy="710248"/>
          </a:xfrm>
          <a:prstGeom prst="wedgeRoundRectCallout">
            <a:avLst>
              <a:gd name="adj1" fmla="val -78111"/>
              <a:gd name="adj2" fmla="val -19421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ОСВІТНІ МЕРЕЖІ</a:t>
            </a:r>
            <a:endParaRPr lang="uk-UA" sz="24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19671" y="2160829"/>
            <a:ext cx="6480720" cy="13280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форми </a:t>
            </a:r>
            <a:r>
              <a:rPr lang="uk-UA" sz="3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Дистанційного навчання</a:t>
            </a:r>
            <a:endParaRPr lang="uk-UA" sz="36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2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www.us.iearn.org/sites/all/files/iearn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698" y="2951919"/>
            <a:ext cx="2977106" cy="90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mpl.com.ua/e107_images/newspost_images/27091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80" y="4196624"/>
            <a:ext cx="2693292" cy="201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26914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ОСВІТНІ ПЛАТФОРМИ ТА ПОРТАЛИ ДЛЯ ДИСТАНЦІЙНОГО НАВЧАННЯ</a:t>
            </a:r>
            <a:endParaRPr lang="uk-UA" sz="32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035" y="1325154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uk-UA" sz="3600" b="1" i="1" dirty="0"/>
              <a:t>Міжнародна платформа </a:t>
            </a:r>
            <a:r>
              <a:rPr lang="en-US" sz="3600" b="1" i="1" dirty="0"/>
              <a:t>Microsoft </a:t>
            </a:r>
            <a:r>
              <a:rPr lang="uk-UA" sz="3600" b="1" i="1" dirty="0"/>
              <a:t>“Партнерство в навчанні” </a:t>
            </a:r>
            <a:endParaRPr lang="uk-UA" sz="3600" b="1" i="1" dirty="0" smtClean="0"/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sz="3600" b="1" i="1" dirty="0" err="1" smtClean="0"/>
              <a:t>iEARN</a:t>
            </a:r>
            <a:r>
              <a:rPr lang="en-US" sz="3600" b="1" i="1" dirty="0" smtClean="0"/>
              <a:t> – </a:t>
            </a:r>
            <a:r>
              <a:rPr lang="uk-UA" sz="3600" b="1" i="1" dirty="0" smtClean="0"/>
              <a:t>некомерційна мережа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uk-UA" sz="3600" b="1" i="1" dirty="0" smtClean="0"/>
              <a:t>«Шкільний </a:t>
            </a:r>
            <a:r>
              <a:rPr lang="uk-UA" sz="3600" b="1" i="1" dirty="0"/>
              <a:t>світ» </a:t>
            </a:r>
            <a:endParaRPr lang="uk-UA" sz="3600" b="1" i="1" dirty="0" smtClean="0"/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uk-UA" sz="3600" b="1" i="1" dirty="0" smtClean="0"/>
              <a:t>Учительський </a:t>
            </a:r>
            <a:r>
              <a:rPr lang="uk-UA" sz="3600" b="1" i="1" dirty="0"/>
              <a:t>Журнал он-лайн </a:t>
            </a:r>
            <a:endParaRPr lang="uk-UA" sz="3600" b="1" i="1" dirty="0" smtClean="0"/>
          </a:p>
        </p:txBody>
      </p:sp>
      <p:pic>
        <p:nvPicPr>
          <p:cNvPr id="6146" name="Picture 2" descr="http://ippo.dn.ua/assets/Uploads/risunki/e241d7e2446c15e695086bc9f4f0614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2" y="4196624"/>
            <a:ext cx="4429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cs5475.vk.me/u154342346/-1/x_2cb30c2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06608"/>
            <a:ext cx="4680520" cy="14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40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Міжнародна</a:t>
            </a: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платформа </a:t>
            </a:r>
            <a:r>
              <a:rPr lang="ru-RU" sz="28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Microsoft</a:t>
            </a: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“Партнерство в </a:t>
            </a:r>
            <a:r>
              <a:rPr lang="ru-RU" sz="28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навчанні</a:t>
            </a: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” </a:t>
            </a:r>
            <a:endParaRPr lang="ru-RU" sz="28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1142" b="6249"/>
          <a:stretch/>
        </p:blipFill>
        <p:spPr bwMode="auto">
          <a:xfrm>
            <a:off x="550962" y="902676"/>
            <a:ext cx="3744416" cy="165732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19485" r="16793" b="6754"/>
          <a:stretch/>
        </p:blipFill>
        <p:spPr bwMode="auto">
          <a:xfrm>
            <a:off x="4678481" y="1105202"/>
            <a:ext cx="4060458" cy="239971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 descr="http://4.bp.blogspot.com/-MZgAqf4o9yI/UlJgf5DlwCI/AAAAAAAAAGM/RTbxgNPK_tU/s1600/vch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9" y="2746876"/>
            <a:ext cx="5413616" cy="1516073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://3.bp.blogspot.com/-aASdYzrZfNs/ULyp5_LUqGI/AAAAAAAAAT8/e5zXXHysLNc/s1600/z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27" y="4509120"/>
            <a:ext cx="6408712" cy="2098854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2.bp.blogspot.com/-pfm9-rBoeiM/UTULsGABQtI/AAAAAAAAAaw/nQ1wtHmZhG4/s1600/Sertificate_Inter_dosk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19"/>
            <a:ext cx="1896145" cy="13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http://2.bp.blogspot.com/-XUQynOx6emk/UTUJpFh2sYI/AAAAAAAAAao/WGSVouJLiUw/s1600/%D0%A1%D0%BD%D0%B8%D0%BC%D0%BE%D0%B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9" y="5262192"/>
            <a:ext cx="1797799" cy="134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161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iEARN</a:t>
            </a:r>
            <a:r>
              <a:rPr lang="en-US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uk-UA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некомерційна</a:t>
            </a:r>
            <a:r>
              <a:rPr lang="ru-RU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мережа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t="22922" r="12855" b="9881"/>
          <a:stretch/>
        </p:blipFill>
        <p:spPr bwMode="auto">
          <a:xfrm>
            <a:off x="395536" y="887035"/>
            <a:ext cx="5040560" cy="25971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t="27579" r="15432" b="23839"/>
          <a:stretch/>
        </p:blipFill>
        <p:spPr bwMode="auto">
          <a:xfrm>
            <a:off x="3888226" y="3282831"/>
            <a:ext cx="4926672" cy="1902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8" name="Picture 6" descr="http://www.miheroe.org/images/guest/g10484/hero39013/g10484_u42725_iearn_slovaki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64" y="1052736"/>
            <a:ext cx="3303710" cy="178951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ddickerson.igc.org/iearn_cd_rom/iearn_cd_rom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582456" cy="25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3.bp.blogspot.com/-bD4KxWK5CyU/VCh5yGIGhDI/AAAAAAAAFLw/tTro6vx1Ygw/s1600/%D0%A1%D0%BD%D0%B8%D0%BC%D0%BE%D0%BA%2B%D1%8D%D0%BA%D1%80%D0%B0%D0%BD%D0%B0%2B2014-09-29%2B%D0%B2%2B1.14.5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4653136"/>
            <a:ext cx="2664296" cy="179695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2.bp.blogspot.com/-MqbCdkdGO28/T8Tps9Uo5NI/AAAAAAAAAY8/rJn6TPLTIXU/s250/DSC0620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62" y="4666501"/>
            <a:ext cx="2381250" cy="183832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19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059830" y="260648"/>
            <a:ext cx="5951433" cy="3312368"/>
          </a:xfrm>
          <a:prstGeom prst="cloudCallout">
            <a:avLst>
              <a:gd name="adj1" fmla="val -63209"/>
              <a:gd name="adj2" fmla="val 3845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Д</a:t>
            </a:r>
            <a:r>
              <a:rPr lang="uk-UA" b="1" dirty="0" smtClean="0"/>
              <a:t>истанційне </a:t>
            </a:r>
            <a:r>
              <a:rPr lang="uk-UA" b="1" dirty="0"/>
              <a:t>навчання – </a:t>
            </a:r>
            <a:r>
              <a:rPr lang="uk-UA" b="1" dirty="0" smtClean="0"/>
              <a:t>це  </a:t>
            </a:r>
            <a:r>
              <a:rPr lang="uk-UA" b="1" dirty="0"/>
              <a:t>інструмент, який дає можливість вчителю постійно самовдосконалюватися, підвищувати свою професійну майстерність та йти в ногу з часом.</a:t>
            </a:r>
          </a:p>
          <a:p>
            <a:pPr algn="ctr"/>
            <a:endParaRPr lang="uk-UA" dirty="0"/>
          </a:p>
        </p:txBody>
      </p:sp>
      <p:pic>
        <p:nvPicPr>
          <p:cNvPr id="9218" name="Picture 2" descr="http://khar-rvo.at.ua/imeg/9633405-image-can-be-used-as-a-symbol-of-distance-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861" y="0"/>
            <a:ext cx="1656184" cy="15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1.bp.blogspot.com/-F-riABU8xH0/UVKq0gRDLQI/AAAAAAAADYI/pjEFX_1h2iU/s1600/global_education_reading_1600_clr-380x3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926" y="2873402"/>
            <a:ext cx="4535639" cy="397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7ebebbd7c5dde8bc1995edacaece063288fc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любимая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C00000"/>
      </a:accent2>
      <a:accent3>
        <a:srgbClr val="002060"/>
      </a:accent3>
      <a:accent4>
        <a:srgbClr val="004C00"/>
      </a:accent4>
      <a:accent5>
        <a:srgbClr val="7030A0"/>
      </a:accent5>
      <a:accent6>
        <a:srgbClr val="997339"/>
      </a:accent6>
      <a:hlink>
        <a:srgbClr val="0AFF0A"/>
      </a:hlink>
      <a:folHlink>
        <a:srgbClr val="FFFF0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116</TotalTime>
  <Words>184</Words>
  <Application>Microsoft Office PowerPoint</Application>
  <PresentationFormat>Экран (4:3)</PresentationFormat>
  <Paragraphs>49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Cambria</vt:lpstr>
      <vt:lpstr>Franklin Gothic Book</vt:lpstr>
      <vt:lpstr>Perpetua</vt:lpstr>
      <vt:lpstr>Wingdings</vt:lpstr>
      <vt:lpstr>Wingdings 2</vt:lpstr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атестації</dc:title>
  <dc:creator>Reinford</dc:creator>
  <cp:lastModifiedBy>Natali Kresak</cp:lastModifiedBy>
  <cp:revision>30</cp:revision>
  <dcterms:created xsi:type="dcterms:W3CDTF">2014-10-27T14:08:36Z</dcterms:created>
  <dcterms:modified xsi:type="dcterms:W3CDTF">2015-01-10T14:54:48Z</dcterms:modified>
</cp:coreProperties>
</file>